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59" r:id="rId3"/>
    <p:sldId id="257" r:id="rId4"/>
    <p:sldId id="260" r:id="rId5"/>
    <p:sldId id="261" r:id="rId6"/>
    <p:sldId id="383" r:id="rId7"/>
    <p:sldId id="264" r:id="rId8"/>
    <p:sldId id="265" r:id="rId9"/>
    <p:sldId id="268" r:id="rId10"/>
    <p:sldId id="269" r:id="rId11"/>
    <p:sldId id="384" r:id="rId12"/>
    <p:sldId id="270" r:id="rId13"/>
    <p:sldId id="273" r:id="rId14"/>
    <p:sldId id="274" r:id="rId15"/>
    <p:sldId id="276" r:id="rId16"/>
    <p:sldId id="278" r:id="rId17"/>
    <p:sldId id="280" r:id="rId18"/>
    <p:sldId id="385" r:id="rId19"/>
    <p:sldId id="281" r:id="rId20"/>
    <p:sldId id="282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  <a:srgbClr val="0000FF"/>
    <a:srgbClr val="00FF99"/>
    <a:srgbClr val="FFFF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6982" autoAdjust="0"/>
  </p:normalViewPr>
  <p:slideViewPr>
    <p:cSldViewPr snapToGrid="0">
      <p:cViewPr varScale="1">
        <p:scale>
          <a:sx n="110" d="100"/>
          <a:sy n="110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11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36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9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8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32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53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24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85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46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5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48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1A3BC-8671-4166-9EA5-B77C2691D5B9}" type="datetimeFigureOut">
              <a:rPr kumimoji="1" lang="ja-JP" altLang="en-US" smtClean="0"/>
              <a:t>2016/6/27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63253-B9F6-46A1-A575-8D319D2338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9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章 線形方程式の求解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24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3560" cy="233259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5685"/>
          <a:stretch/>
        </p:blipFill>
        <p:spPr>
          <a:xfrm>
            <a:off x="0" y="2332597"/>
            <a:ext cx="4171921" cy="33603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6495"/>
          <a:stretch/>
        </p:blipFill>
        <p:spPr>
          <a:xfrm>
            <a:off x="4281548" y="389768"/>
            <a:ext cx="4171921" cy="269161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48" y="3128623"/>
            <a:ext cx="4180281" cy="4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:2.4 </a:t>
            </a:r>
            <a:r>
              <a:rPr kumimoji="1" lang="ja-JP" altLang="en-US" sz="3200" dirty="0" smtClean="0"/>
              <a:t>行列操作の規則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79905"/>
            <a:ext cx="3894347" cy="42562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8829" y="679904"/>
            <a:ext cx="3933684" cy="4398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829" y="5135362"/>
            <a:ext cx="3933684" cy="134532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936151"/>
            <a:ext cx="3933684" cy="145194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994" y="679904"/>
            <a:ext cx="3896452" cy="2689431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2600213" y="3780220"/>
            <a:ext cx="216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107798" y="6191447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85713" y="5044739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23824" y="5044739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67764" y="5128559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456384" y="4983779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80924" y="5052359"/>
            <a:ext cx="108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041484" y="4983779"/>
            <a:ext cx="108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907080" y="4983779"/>
            <a:ext cx="108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196208" y="505397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449175" y="513911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928724" y="513132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460654" y="5055597"/>
            <a:ext cx="108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667053" y="505397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375673" y="1509059"/>
            <a:ext cx="75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638151" y="1254460"/>
            <a:ext cx="191149" cy="73436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403587" y="1396966"/>
            <a:ext cx="144000" cy="43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855710" y="1396966"/>
            <a:ext cx="324000" cy="43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5323936" y="1251398"/>
            <a:ext cx="9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588357" y="1485165"/>
            <a:ext cx="10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870778" y="1498400"/>
            <a:ext cx="28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518632" y="590353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656743" y="590353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351943" y="5911153"/>
            <a:ext cx="72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821507" y="591277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101193" y="5914391"/>
            <a:ext cx="72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277112" y="591277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939291" y="5686401"/>
            <a:ext cx="108000" cy="39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148614" y="5821153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960858" y="582877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265658" y="582877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844778" y="5828773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336898" y="1063187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0542638" y="1063187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451516" y="1851559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040460" y="1462320"/>
            <a:ext cx="360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9893588" y="1278587"/>
            <a:ext cx="8866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FF0000"/>
                </a:solidFill>
              </a:rPr>
              <a:t>A</a:t>
            </a:r>
            <a:r>
              <a:rPr kumimoji="1" lang="ja-JP" altLang="en-US" sz="600" dirty="0" smtClean="0">
                <a:solidFill>
                  <a:srgbClr val="FF0000"/>
                </a:solidFill>
              </a:rPr>
              <a:t>の列ベクトルの係数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9657256" y="1851559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/>
          <p:cNvGrpSpPr/>
          <p:nvPr/>
        </p:nvGrpSpPr>
        <p:grpSpPr>
          <a:xfrm>
            <a:off x="8076994" y="3475799"/>
            <a:ext cx="3896452" cy="3004883"/>
            <a:chOff x="4281548" y="389768"/>
            <a:chExt cx="4180281" cy="3223767"/>
          </a:xfrm>
        </p:grpSpPr>
        <p:pic>
          <p:nvPicPr>
            <p:cNvPr id="58" name="図 57"/>
            <p:cNvPicPr>
              <a:picLocks noChangeAspect="1"/>
            </p:cNvPicPr>
            <p:nvPr/>
          </p:nvPicPr>
          <p:blipFill rotWithShape="1">
            <a:blip r:embed="rId7"/>
            <a:srcRect t="56495"/>
            <a:stretch/>
          </p:blipFill>
          <p:spPr>
            <a:xfrm>
              <a:off x="4281548" y="389768"/>
              <a:ext cx="4171921" cy="2691612"/>
            </a:xfrm>
            <a:prstGeom prst="rect">
              <a:avLst/>
            </a:prstGeom>
          </p:spPr>
        </p:pic>
        <p:pic>
          <p:nvPicPr>
            <p:cNvPr id="59" name="図 5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81548" y="3128623"/>
              <a:ext cx="4180281" cy="484912"/>
            </a:xfrm>
            <a:prstGeom prst="rect">
              <a:avLst/>
            </a:prstGeom>
          </p:spPr>
        </p:pic>
      </p:grpSp>
      <p:sp>
        <p:nvSpPr>
          <p:cNvPr id="60" name="正方形/長方形 59"/>
          <p:cNvSpPr/>
          <p:nvPr/>
        </p:nvSpPr>
        <p:spPr>
          <a:xfrm>
            <a:off x="8076994" y="3491038"/>
            <a:ext cx="3896452" cy="100476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53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" y="679904"/>
            <a:ext cx="4132523" cy="56506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/>
          <a:srcRect t="-113" b="5642"/>
          <a:stretch/>
        </p:blipFill>
        <p:spPr>
          <a:xfrm>
            <a:off x="0" y="1231901"/>
            <a:ext cx="4149391" cy="588009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:2.4 </a:t>
            </a:r>
            <a:r>
              <a:rPr kumimoji="1" lang="ja-JP" altLang="en-US" sz="3200" dirty="0" smtClean="0"/>
              <a:t>行列操作の規則</a:t>
            </a:r>
            <a:endParaRPr kumimoji="1" lang="ja-JP" altLang="en-US" sz="32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743" y="1244964"/>
            <a:ext cx="4132523" cy="470718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8"/>
          <a:stretch/>
        </p:blipFill>
        <p:spPr>
          <a:xfrm>
            <a:off x="4156743" y="904330"/>
            <a:ext cx="4149391" cy="340634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519974" y="1611827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5383" y="1611827"/>
            <a:ext cx="98182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49109" y="5288579"/>
            <a:ext cx="61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254163" y="5107906"/>
            <a:ext cx="144000" cy="46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002727" y="5083523"/>
            <a:ext cx="55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837150" y="5288205"/>
            <a:ext cx="82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217424" y="5083531"/>
            <a:ext cx="126000" cy="50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828080" y="5107906"/>
            <a:ext cx="216000" cy="46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622340" y="5263726"/>
            <a:ext cx="11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19974" y="1764227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5383" y="1764227"/>
            <a:ext cx="98182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431809" y="6382331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060617" y="6382331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231333" y="2604150"/>
            <a:ext cx="98182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269659" y="3276701"/>
            <a:ext cx="98182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75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5231"/>
          <a:stretch/>
        </p:blipFill>
        <p:spPr>
          <a:xfrm>
            <a:off x="-3400" y="0"/>
            <a:ext cx="3897914" cy="55787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73611" b="7107"/>
          <a:stretch/>
        </p:blipFill>
        <p:spPr>
          <a:xfrm>
            <a:off x="4029720" y="386658"/>
            <a:ext cx="3901728" cy="10890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720" y="1838231"/>
            <a:ext cx="3901728" cy="579752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720" y="7669096"/>
            <a:ext cx="3909594" cy="75517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t="96752"/>
          <a:stretch/>
        </p:blipFill>
        <p:spPr>
          <a:xfrm>
            <a:off x="-1544" y="5578741"/>
            <a:ext cx="3897914" cy="19121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94369"/>
          <a:stretch/>
        </p:blipFill>
        <p:spPr>
          <a:xfrm>
            <a:off x="4037586" y="1520187"/>
            <a:ext cx="3901728" cy="31804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-14514" y="386658"/>
            <a:ext cx="3901161" cy="5192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021852" y="386658"/>
            <a:ext cx="3901161" cy="1089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29720" y="3185202"/>
            <a:ext cx="3901161" cy="23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b="28095"/>
          <a:stretch/>
        </p:blipFill>
        <p:spPr>
          <a:xfrm>
            <a:off x="-5357" y="5769958"/>
            <a:ext cx="3901728" cy="40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30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571"/>
            <a:ext cx="3909028" cy="41602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107"/>
            <a:ext cx="3909028" cy="586354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255" y="874107"/>
            <a:ext cx="3909028" cy="1219617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:2.5 </a:t>
            </a:r>
            <a:r>
              <a:rPr kumimoji="1" lang="ja-JP" altLang="en-US" sz="3200" dirty="0" smtClean="0"/>
              <a:t>逆行列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197" y="2152613"/>
            <a:ext cx="3907086" cy="444626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510" y="874107"/>
            <a:ext cx="3904049" cy="4765579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91167" y="3510934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55" y="3663334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577683" y="4514978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185599" y="3875926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38863" y="4865882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52735" y="5740578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088471" y="5962134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397510" y="892578"/>
            <a:ext cx="72002" cy="114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018634" y="3811218"/>
            <a:ext cx="72002" cy="114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201770" y="3811218"/>
            <a:ext cx="72002" cy="114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847026" y="4630846"/>
            <a:ext cx="72002" cy="114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022478" y="4630846"/>
            <a:ext cx="72002" cy="114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862194" y="5943530"/>
            <a:ext cx="108000" cy="114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286898" y="1439426"/>
            <a:ext cx="108000" cy="1145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8601759" y="3950952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784895" y="3264580"/>
            <a:ext cx="144000" cy="12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016930" y="3494038"/>
            <a:ext cx="3816000" cy="57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904407" y="3264580"/>
            <a:ext cx="144000" cy="12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016930" y="4096750"/>
            <a:ext cx="3816000" cy="576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408379" y="454134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09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37026"/>
            <a:ext cx="4030768" cy="84141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89759"/>
            <a:ext cx="4022754" cy="57456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8082"/>
          <a:stretch/>
        </p:blipFill>
        <p:spPr>
          <a:xfrm>
            <a:off x="4094956" y="537026"/>
            <a:ext cx="4022754" cy="553907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956" y="6076103"/>
            <a:ext cx="4022754" cy="197932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92093"/>
          <a:stretch/>
        </p:blipFill>
        <p:spPr>
          <a:xfrm>
            <a:off x="0" y="7146727"/>
            <a:ext cx="4022754" cy="476498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8189911" y="537026"/>
            <a:ext cx="4009517" cy="8128000"/>
            <a:chOff x="0" y="0"/>
            <a:chExt cx="5157534" cy="10455234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5157534" cy="4900685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7"/>
            <a:srcRect b="79247"/>
            <a:stretch/>
          </p:blipFill>
          <p:spPr>
            <a:xfrm>
              <a:off x="0" y="4900686"/>
              <a:ext cx="5126712" cy="1166286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7"/>
            <a:srcRect t="21915"/>
            <a:stretch/>
          </p:blipFill>
          <p:spPr>
            <a:xfrm>
              <a:off x="30822" y="6066972"/>
              <a:ext cx="5126712" cy="4388262"/>
            </a:xfrm>
            <a:prstGeom prst="rect">
              <a:avLst/>
            </a:prstGeom>
          </p:spPr>
        </p:pic>
      </p:grp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:2.5 </a:t>
            </a:r>
            <a:r>
              <a:rPr kumimoji="1" lang="ja-JP" altLang="en-US" sz="3200" dirty="0" smtClean="0"/>
              <a:t>逆行列</a:t>
            </a:r>
            <a:endParaRPr kumimoji="1" lang="ja-JP" altLang="en-US" sz="3200" dirty="0"/>
          </a:p>
        </p:txBody>
      </p:sp>
      <p:sp>
        <p:nvSpPr>
          <p:cNvPr id="15" name="正方形/長方形 14"/>
          <p:cNvSpPr/>
          <p:nvPr/>
        </p:nvSpPr>
        <p:spPr>
          <a:xfrm>
            <a:off x="188304" y="325325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74304" y="543448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594829" y="559323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665429" y="851931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 rot="2373950">
            <a:off x="1407948" y="6830050"/>
            <a:ext cx="720000" cy="14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052060" y="3260831"/>
            <a:ext cx="432000" cy="16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72540" y="2434326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547700" y="2822946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012770" y="282770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241620" y="207618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1095032" y="2076186"/>
            <a:ext cx="8925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62372" y="2228586"/>
            <a:ext cx="8925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919772" y="3371586"/>
            <a:ext cx="8925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613192" y="3531606"/>
            <a:ext cx="8925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565192" y="3836406"/>
            <a:ext cx="8925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121452" y="3988806"/>
            <a:ext cx="8925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1925612" y="3996426"/>
            <a:ext cx="8925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1209332" y="5291826"/>
            <a:ext cx="8925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1605572" y="853032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09774" y="7098575"/>
            <a:ext cx="10009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FF0000"/>
                </a:solidFill>
              </a:rPr>
              <a:t>上から順番にしか</a:t>
            </a:r>
            <a:r>
              <a:rPr kumimoji="1" lang="en-US" altLang="ja-JP" sz="700" dirty="0" smtClean="0">
                <a:solidFill>
                  <a:srgbClr val="FF0000"/>
                </a:solidFill>
              </a:rPr>
              <a:t/>
            </a:r>
            <a:br>
              <a:rPr kumimoji="1" lang="en-US" altLang="ja-JP" sz="700" dirty="0" smtClean="0">
                <a:solidFill>
                  <a:srgbClr val="FF0000"/>
                </a:solidFill>
              </a:rPr>
            </a:br>
            <a:r>
              <a:rPr kumimoji="1" lang="ja-JP" altLang="en-US" sz="700" dirty="0" smtClean="0">
                <a:solidFill>
                  <a:srgbClr val="FF0000"/>
                </a:solidFill>
              </a:rPr>
              <a:t>引かないので、</a:t>
            </a:r>
            <a:endParaRPr kumimoji="1" lang="en-US" altLang="ja-JP" sz="700" dirty="0" smtClean="0">
              <a:solidFill>
                <a:srgbClr val="FF0000"/>
              </a:solidFill>
            </a:endParaRPr>
          </a:p>
          <a:p>
            <a:r>
              <a:rPr kumimoji="1" lang="ja-JP" altLang="en-US" sz="700" dirty="0" smtClean="0">
                <a:solidFill>
                  <a:srgbClr val="FF0000"/>
                </a:solidFill>
              </a:rPr>
              <a:t>対角成分</a:t>
            </a:r>
            <a:r>
              <a:rPr lang="ja-JP" altLang="en-US" sz="700" dirty="0" smtClean="0">
                <a:solidFill>
                  <a:srgbClr val="FF0000"/>
                </a:solidFill>
              </a:rPr>
              <a:t>は </a:t>
            </a:r>
            <a:r>
              <a:rPr lang="en-US" altLang="ja-JP" sz="700" dirty="0" smtClean="0">
                <a:solidFill>
                  <a:srgbClr val="FF0000"/>
                </a:solidFill>
              </a:rPr>
              <a:t>1 </a:t>
            </a:r>
            <a:r>
              <a:rPr lang="ja-JP" altLang="en-US" sz="700" dirty="0" smtClean="0">
                <a:solidFill>
                  <a:srgbClr val="FF0000"/>
                </a:solidFill>
              </a:rPr>
              <a:t>のまま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8755961" y="736035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253633" y="459066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407721" y="4590669"/>
            <a:ext cx="8925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769566" y="4309880"/>
            <a:ext cx="968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00B050"/>
                </a:solidFill>
              </a:rPr>
              <a:t>ここまではガウスの消去法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778276" y="4717762"/>
            <a:ext cx="13481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 smtClean="0">
                <a:solidFill>
                  <a:srgbClr val="FF0000"/>
                </a:solidFill>
              </a:rPr>
              <a:t>ここがガウス</a:t>
            </a:r>
            <a:r>
              <a:rPr lang="en-US" altLang="ja-JP" sz="700" dirty="0" smtClean="0">
                <a:solidFill>
                  <a:srgbClr val="FF0000"/>
                </a:solidFill>
              </a:rPr>
              <a:t>-</a:t>
            </a:r>
            <a:r>
              <a:rPr lang="ja-JP" altLang="en-US" sz="700" dirty="0" smtClean="0">
                <a:solidFill>
                  <a:srgbClr val="FF0000"/>
                </a:solidFill>
              </a:rPr>
              <a:t>ジョルダン法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7253633" y="4933142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393079" y="4933142"/>
            <a:ext cx="91605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814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0" y="0"/>
            <a:ext cx="7906997" cy="6342743"/>
            <a:chOff x="0" y="0"/>
            <a:chExt cx="10396121" cy="8339439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/>
            <a:srcRect b="10717"/>
            <a:stretch/>
          </p:blipFill>
          <p:spPr>
            <a:xfrm>
              <a:off x="0" y="0"/>
              <a:ext cx="5136986" cy="5907314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8861" y="3962727"/>
              <a:ext cx="5147260" cy="4376712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2"/>
            <a:srcRect t="40106" b="1"/>
            <a:stretch/>
          </p:blipFill>
          <p:spPr>
            <a:xfrm>
              <a:off x="5248861" y="0"/>
              <a:ext cx="5136986" cy="3962727"/>
            </a:xfrm>
            <a:prstGeom prst="rect">
              <a:avLst/>
            </a:prstGeom>
          </p:spPr>
        </p:pic>
      </p:grpSp>
      <p:sp>
        <p:nvSpPr>
          <p:cNvPr id="9" name="正方形/長方形 8"/>
          <p:cNvSpPr/>
          <p:nvPr/>
        </p:nvSpPr>
        <p:spPr>
          <a:xfrm>
            <a:off x="-8208" y="389093"/>
            <a:ext cx="3901161" cy="2624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005836" y="-1"/>
            <a:ext cx="3901161" cy="1059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009743" y="2556737"/>
            <a:ext cx="3901161" cy="115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2590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:2.6 </a:t>
            </a:r>
            <a:r>
              <a:rPr kumimoji="1" lang="ja-JP" altLang="en-US" sz="3200" dirty="0" smtClean="0"/>
              <a:t>消去</a:t>
            </a:r>
            <a:r>
              <a:rPr lang="ja-JP" altLang="en-US" sz="3200" dirty="0" smtClean="0"/>
              <a:t>＝分解：</a:t>
            </a:r>
            <a:r>
              <a:rPr lang="en-US" altLang="ja-JP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ja-JP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endParaRPr kumimoji="1" lang="ja-JP" alt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215"/>
            <a:ext cx="3974546" cy="197922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5398"/>
            <a:ext cx="3974546" cy="58652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56" y="652643"/>
            <a:ext cx="4006729" cy="603423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55336"/>
          <a:stretch/>
        </p:blipFill>
        <p:spPr>
          <a:xfrm>
            <a:off x="8155572" y="2010815"/>
            <a:ext cx="4006729" cy="268793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b="69090"/>
          <a:stretch/>
        </p:blipFill>
        <p:spPr>
          <a:xfrm>
            <a:off x="4054856" y="6686873"/>
            <a:ext cx="4006729" cy="186022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b="34751"/>
          <a:stretch/>
        </p:blipFill>
        <p:spPr>
          <a:xfrm>
            <a:off x="8165324" y="4685337"/>
            <a:ext cx="4006729" cy="385851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8935" y="2625751"/>
            <a:ext cx="4022820" cy="420787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6"/>
          <a:srcRect t="67095"/>
          <a:stretch/>
        </p:blipFill>
        <p:spPr>
          <a:xfrm>
            <a:off x="12228935" y="679904"/>
            <a:ext cx="4006729" cy="1945847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99265" y="147094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4825" y="146966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617605" y="1614195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956240" y="1919556"/>
            <a:ext cx="114706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406131" y="2394684"/>
            <a:ext cx="8618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360907" y="2529210"/>
            <a:ext cx="180000" cy="143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7045" y="3629388"/>
            <a:ext cx="78345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868708" y="3774104"/>
            <a:ext cx="2772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180632" y="424053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20148" y="423925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556748" y="439165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637761" y="4818176"/>
            <a:ext cx="173935" cy="143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828347" y="4818176"/>
            <a:ext cx="173935" cy="143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018933" y="4818176"/>
            <a:ext cx="173935" cy="14374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335470" y="4838556"/>
            <a:ext cx="78345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82562" y="5924406"/>
            <a:ext cx="78345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868379" y="5925766"/>
            <a:ext cx="114706" cy="1306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360316" y="5925766"/>
            <a:ext cx="203211" cy="13068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564394" y="6413356"/>
            <a:ext cx="8618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015244" y="6572106"/>
            <a:ext cx="8618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438523" y="6883256"/>
            <a:ext cx="71223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648322" y="7975456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9361" y="8125072"/>
            <a:ext cx="83423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056050" y="8131422"/>
            <a:ext cx="68945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753352" y="8132372"/>
            <a:ext cx="122141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866255" y="1607610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4325" y="8244822"/>
            <a:ext cx="22320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00" dirty="0"/>
              <a:t>上</a:t>
            </a:r>
            <a:r>
              <a:rPr lang="ja-JP" altLang="en-US" sz="700" dirty="0" smtClean="0"/>
              <a:t>から順番に引いていくので，対角成分は </a:t>
            </a:r>
            <a:r>
              <a:rPr lang="en-US" altLang="ja-JP" sz="700" dirty="0" smtClean="0"/>
              <a:t>1 </a:t>
            </a:r>
            <a:r>
              <a:rPr lang="ja-JP" altLang="en-US" sz="700" dirty="0" smtClean="0"/>
              <a:t>のまま．</a:t>
            </a:r>
            <a:endParaRPr kumimoji="1" lang="ja-JP" altLang="en-US" sz="700" dirty="0"/>
          </a:p>
        </p:txBody>
      </p:sp>
      <p:sp>
        <p:nvSpPr>
          <p:cNvPr id="40" name="正方形/長方形 39"/>
          <p:cNvSpPr/>
          <p:nvPr/>
        </p:nvSpPr>
        <p:spPr>
          <a:xfrm>
            <a:off x="1993937" y="8303512"/>
            <a:ext cx="62677" cy="8925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467980" y="1603395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199634" y="3300220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47392" y="3300220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6842705" y="3300220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194871" y="3476610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242629" y="3476610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856994" y="3476610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504695" y="3888357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5"/>
          <a:srcRect t="30501" b="47143"/>
          <a:stretch/>
        </p:blipFill>
        <p:spPr>
          <a:xfrm>
            <a:off x="8149941" y="682128"/>
            <a:ext cx="4006729" cy="1345428"/>
          </a:xfrm>
          <a:prstGeom prst="rect">
            <a:avLst/>
          </a:prstGeom>
        </p:spPr>
      </p:pic>
      <p:sp>
        <p:nvSpPr>
          <p:cNvPr id="53" name="正方形/長方形 52"/>
          <p:cNvSpPr/>
          <p:nvPr/>
        </p:nvSpPr>
        <p:spPr>
          <a:xfrm>
            <a:off x="7161795" y="4566537"/>
            <a:ext cx="288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319526" y="4718937"/>
            <a:ext cx="216378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427986" y="5115177"/>
            <a:ext cx="72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278006" y="5115177"/>
            <a:ext cx="72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570346" y="5115177"/>
            <a:ext cx="72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559815" y="5616448"/>
            <a:ext cx="72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364115" y="5616448"/>
            <a:ext cx="72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709795" y="5616448"/>
            <a:ext cx="72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249055" y="6716268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636405" y="6716268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636405" y="6881368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900355" y="6716268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159055" y="6871663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806880" y="7213516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746355" y="7981806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7929061" y="8212499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088518" y="8357549"/>
            <a:ext cx="310706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0850601" y="730399"/>
            <a:ext cx="8327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0996651" y="882799"/>
            <a:ext cx="8327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11199851" y="743099"/>
            <a:ext cx="8327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11345901" y="895499"/>
            <a:ext cx="83277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10605161" y="4066157"/>
            <a:ext cx="191329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10170388" y="4007157"/>
            <a:ext cx="148362" cy="11840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H="1" flipV="1">
            <a:off x="10304068" y="4007157"/>
            <a:ext cx="14682" cy="11840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正方形/長方形 75"/>
          <p:cNvSpPr/>
          <p:nvPr/>
        </p:nvSpPr>
        <p:spPr>
          <a:xfrm>
            <a:off x="10325100" y="4066157"/>
            <a:ext cx="191329" cy="118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8371096" y="3393395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8371096" y="3545795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8291966" y="4215164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1060876" y="4698745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684019" y="5004220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375605" y="5517423"/>
            <a:ext cx="67059" cy="118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0773829" y="5517423"/>
            <a:ext cx="67059" cy="1188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1241489" y="5924406"/>
            <a:ext cx="67059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0984291" y="5517423"/>
            <a:ext cx="67059" cy="118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9579755" y="5517423"/>
            <a:ext cx="67059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785056" y="7674835"/>
            <a:ext cx="67059" cy="118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970154" y="7674835"/>
            <a:ext cx="67059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8797984" y="8093699"/>
            <a:ext cx="67059" cy="1188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8989394" y="8093699"/>
            <a:ext cx="67059" cy="1188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0308622" y="7620198"/>
            <a:ext cx="73765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0618847" y="7620198"/>
            <a:ext cx="1188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1443467" y="7620198"/>
            <a:ext cx="73765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654582" y="8034646"/>
            <a:ext cx="73765" cy="252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0340988" y="8034646"/>
            <a:ext cx="73765" cy="25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1441309" y="8029456"/>
            <a:ext cx="73765" cy="252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1579627" y="5931706"/>
            <a:ext cx="67059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184376" y="6074311"/>
            <a:ext cx="67059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450037" y="6074311"/>
            <a:ext cx="67059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401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2036268" y="345782"/>
            <a:ext cx="3849701" cy="282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885969" y="345782"/>
            <a:ext cx="3849701" cy="282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50883" y="2535732"/>
            <a:ext cx="249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モニタ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00584" y="2535732"/>
            <a:ext cx="249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/>
              <a:t>モニタ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895805" y="399571"/>
            <a:ext cx="1029660" cy="437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メニュ</a:t>
            </a:r>
            <a:r>
              <a:rPr lang="ja-JP" altLang="en-US" dirty="0" smtClean="0"/>
              <a:t>ー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4925465" y="437991"/>
            <a:ext cx="4034118" cy="3457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>
          <a:xfrm>
            <a:off x="3561550" y="1025819"/>
            <a:ext cx="1337021" cy="414938"/>
          </a:xfrm>
          <a:prstGeom prst="wedgeRectCallout">
            <a:avLst>
              <a:gd name="adj1" fmla="val -2442"/>
              <a:gd name="adj2" fmla="val -991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閉じている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かつ、移動可</a:t>
            </a:r>
            <a:endParaRPr kumimoji="1" lang="ja-JP" altLang="en-US" sz="1400" dirty="0"/>
          </a:p>
        </p:txBody>
      </p:sp>
      <p:sp>
        <p:nvSpPr>
          <p:cNvPr id="11" name="四角形吹き出し 10"/>
          <p:cNvSpPr/>
          <p:nvPr/>
        </p:nvSpPr>
        <p:spPr>
          <a:xfrm>
            <a:off x="6308590" y="950899"/>
            <a:ext cx="3311819" cy="716536"/>
          </a:xfrm>
          <a:prstGeom prst="wedgeRectCallout">
            <a:avLst>
              <a:gd name="adj1" fmla="val -2442"/>
              <a:gd name="adj2" fmla="val -991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本当は閉じているので重複していないが、全開を想定すると重複する。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よって</a:t>
            </a:r>
            <a:r>
              <a:rPr lang="ja-JP" altLang="en-US" sz="1400" dirty="0"/>
              <a:t>、</a:t>
            </a:r>
            <a:r>
              <a:rPr kumimoji="1" lang="ja-JP" altLang="en-US" sz="1400" dirty="0" smtClean="0"/>
              <a:t>回避処理が発生する</a:t>
            </a:r>
            <a:endParaRPr kumimoji="1" lang="ja-JP" altLang="en-US" sz="1400" dirty="0"/>
          </a:p>
        </p:txBody>
      </p:sp>
      <p:sp>
        <p:nvSpPr>
          <p:cNvPr id="12" name="正方形/長方形 11"/>
          <p:cNvSpPr/>
          <p:nvPr/>
        </p:nvSpPr>
        <p:spPr>
          <a:xfrm>
            <a:off x="5885969" y="384202"/>
            <a:ext cx="3849701" cy="2266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b="1" dirty="0" smtClean="0"/>
              <a:t>アラーム</a:t>
            </a:r>
            <a:endParaRPr kumimoji="1" lang="ja-JP" altLang="en-US" sz="1050" b="1" dirty="0"/>
          </a:p>
        </p:txBody>
      </p:sp>
      <p:sp>
        <p:nvSpPr>
          <p:cNvPr id="24" name="四角形吹き出し 23"/>
          <p:cNvSpPr/>
          <p:nvPr/>
        </p:nvSpPr>
        <p:spPr>
          <a:xfrm>
            <a:off x="4898571" y="1725067"/>
            <a:ext cx="1337021" cy="414938"/>
          </a:xfrm>
          <a:prstGeom prst="wedgeRectCallout">
            <a:avLst>
              <a:gd name="adj1" fmla="val -143"/>
              <a:gd name="adj2" fmla="val -2917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閉じているけど</a:t>
            </a:r>
            <a:endParaRPr kumimoji="1" lang="en-US" altLang="ja-JP" sz="1400" dirty="0" smtClean="0"/>
          </a:p>
          <a:p>
            <a:pPr algn="ctr"/>
            <a:r>
              <a:rPr lang="ja-JP" altLang="en-US" sz="1400" dirty="0" smtClean="0"/>
              <a:t>全開を想定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7356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:2.7 </a:t>
            </a:r>
            <a:r>
              <a:rPr kumimoji="1" lang="ja-JP" altLang="en-US" sz="3200" dirty="0" smtClean="0"/>
              <a:t>転置と置換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6" y="679904"/>
            <a:ext cx="3956178" cy="70474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28265"/>
          <a:stretch/>
        </p:blipFill>
        <p:spPr>
          <a:xfrm>
            <a:off x="-10274" y="1394549"/>
            <a:ext cx="3964187" cy="42569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45021"/>
          <a:stretch/>
        </p:blipFill>
        <p:spPr>
          <a:xfrm>
            <a:off x="7992945" y="679904"/>
            <a:ext cx="3972195" cy="321415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b="33026"/>
          <a:stretch/>
        </p:blipFill>
        <p:spPr>
          <a:xfrm>
            <a:off x="7992945" y="3894054"/>
            <a:ext cx="3996221" cy="384033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55834"/>
          <a:stretch/>
        </p:blipFill>
        <p:spPr>
          <a:xfrm>
            <a:off x="3987330" y="2512223"/>
            <a:ext cx="3972195" cy="258200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72028"/>
          <a:stretch/>
        </p:blipFill>
        <p:spPr>
          <a:xfrm>
            <a:off x="3987330" y="852319"/>
            <a:ext cx="3964187" cy="1659904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392137" y="4404261"/>
            <a:ext cx="67059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38187" y="4404261"/>
            <a:ext cx="67059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72539" y="5639144"/>
            <a:ext cx="1188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2534" y="5583391"/>
            <a:ext cx="621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1" lang="ja-JP" altLang="en-US" sz="900" dirty="0" smtClean="0"/>
              <a:t>は係数</a:t>
            </a:r>
            <a:endParaRPr kumimoji="1" lang="ja-JP" altLang="en-US" sz="900" dirty="0"/>
          </a:p>
        </p:txBody>
      </p:sp>
      <p:sp>
        <p:nvSpPr>
          <p:cNvPr id="15" name="正方形/長方形 14"/>
          <p:cNvSpPr/>
          <p:nvPr/>
        </p:nvSpPr>
        <p:spPr>
          <a:xfrm>
            <a:off x="6022762" y="1859725"/>
            <a:ext cx="126000" cy="504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219102" y="2034828"/>
            <a:ext cx="126000" cy="145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810490" y="5734820"/>
            <a:ext cx="89256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9724190" y="3923018"/>
            <a:ext cx="114545" cy="41652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146716" y="4357944"/>
            <a:ext cx="104132" cy="1206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606041" y="4357944"/>
            <a:ext cx="104132" cy="1206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260861" y="4513631"/>
            <a:ext cx="104132" cy="1206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563370" y="4350324"/>
            <a:ext cx="78235" cy="1206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462530" y="4063335"/>
            <a:ext cx="78235" cy="1206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336525" y="4498391"/>
            <a:ext cx="78235" cy="1206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119630" y="3721893"/>
            <a:ext cx="78235" cy="1206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565245" y="3721893"/>
            <a:ext cx="78235" cy="12065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653006" y="7080512"/>
            <a:ext cx="89256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029159" y="7232912"/>
            <a:ext cx="89256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510343" y="7385312"/>
            <a:ext cx="89256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980671" y="7385312"/>
            <a:ext cx="191329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341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:2.1 </a:t>
            </a:r>
            <a:r>
              <a:rPr kumimoji="1" lang="ja-JP" altLang="en-US" sz="3200" dirty="0" smtClean="0"/>
              <a:t>ベクトルと線形方程式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905"/>
            <a:ext cx="3969777" cy="44670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179" y="679904"/>
            <a:ext cx="3977796" cy="39700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0377" y="679904"/>
            <a:ext cx="3971720" cy="33515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19" y="5146907"/>
            <a:ext cx="3977796" cy="190137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255" y="4649978"/>
            <a:ext cx="3971720" cy="264299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377" y="4031460"/>
            <a:ext cx="3971720" cy="171027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5521311" y="698375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419961" y="6983756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647811" y="6097592"/>
            <a:ext cx="90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98661" y="6097592"/>
            <a:ext cx="162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65911" y="6097592"/>
            <a:ext cx="144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0950561" y="4289018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788161" y="646683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77361" y="601819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933727" y="76409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40177" y="536798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321577" y="922982"/>
            <a:ext cx="324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9858027" y="1925335"/>
            <a:ext cx="324000" cy="25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979011" y="4447768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455261" y="460016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0537811" y="460016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1847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902472" cy="175429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0"/>
          <a:stretch/>
        </p:blipFill>
        <p:spPr>
          <a:xfrm>
            <a:off x="0" y="1754296"/>
            <a:ext cx="3910292" cy="52465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8316" y="1438728"/>
            <a:ext cx="3910292" cy="472224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8316" y="6160976"/>
            <a:ext cx="3910292" cy="104406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6632" y="0"/>
            <a:ext cx="3986183" cy="417993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604" y="4179933"/>
            <a:ext cx="3978211" cy="227212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8316" y="433555"/>
            <a:ext cx="3910292" cy="967073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901032" y="2767599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8316" y="0"/>
            <a:ext cx="3910292" cy="43355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088708" y="2767599"/>
            <a:ext cx="9818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704850" y="3117850"/>
            <a:ext cx="972000" cy="72000"/>
          </a:xfrm>
          <a:custGeom>
            <a:avLst/>
            <a:gdLst>
              <a:gd name="connsiteX0" fmla="*/ 0 w 793750"/>
              <a:gd name="connsiteY0" fmla="*/ 6350 h 95250"/>
              <a:gd name="connsiteX1" fmla="*/ 0 w 793750"/>
              <a:gd name="connsiteY1" fmla="*/ 95250 h 95250"/>
              <a:gd name="connsiteX2" fmla="*/ 793750 w 793750"/>
              <a:gd name="connsiteY2" fmla="*/ 95250 h 95250"/>
              <a:gd name="connsiteX3" fmla="*/ 793750 w 793750"/>
              <a:gd name="connsiteY3" fmla="*/ 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750" h="95250">
                <a:moveTo>
                  <a:pt x="0" y="6350"/>
                </a:moveTo>
                <a:lnTo>
                  <a:pt x="0" y="95250"/>
                </a:lnTo>
                <a:lnTo>
                  <a:pt x="793750" y="95250"/>
                </a:lnTo>
                <a:lnTo>
                  <a:pt x="79375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 flipV="1">
            <a:off x="849313" y="2941799"/>
            <a:ext cx="648000" cy="72000"/>
          </a:xfrm>
          <a:custGeom>
            <a:avLst/>
            <a:gdLst>
              <a:gd name="connsiteX0" fmla="*/ 0 w 793750"/>
              <a:gd name="connsiteY0" fmla="*/ 6350 h 95250"/>
              <a:gd name="connsiteX1" fmla="*/ 0 w 793750"/>
              <a:gd name="connsiteY1" fmla="*/ 95250 h 95250"/>
              <a:gd name="connsiteX2" fmla="*/ 793750 w 793750"/>
              <a:gd name="connsiteY2" fmla="*/ 95250 h 95250"/>
              <a:gd name="connsiteX3" fmla="*/ 793750 w 793750"/>
              <a:gd name="connsiteY3" fmla="*/ 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750" h="95250">
                <a:moveTo>
                  <a:pt x="0" y="6350"/>
                </a:moveTo>
                <a:lnTo>
                  <a:pt x="0" y="95250"/>
                </a:lnTo>
                <a:lnTo>
                  <a:pt x="793750" y="95250"/>
                </a:lnTo>
                <a:lnTo>
                  <a:pt x="793750" y="0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501708" y="5936249"/>
            <a:ext cx="72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52446" y="5936249"/>
            <a:ext cx="363924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168708" y="3628"/>
            <a:ext cx="72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949758" y="459832"/>
            <a:ext cx="72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92558" y="738332"/>
            <a:ext cx="72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 flipV="1">
            <a:off x="4314118" y="902546"/>
            <a:ext cx="589091" cy="72000"/>
          </a:xfrm>
          <a:custGeom>
            <a:avLst/>
            <a:gdLst>
              <a:gd name="connsiteX0" fmla="*/ 0 w 793750"/>
              <a:gd name="connsiteY0" fmla="*/ 6350 h 95250"/>
              <a:gd name="connsiteX1" fmla="*/ 0 w 793750"/>
              <a:gd name="connsiteY1" fmla="*/ 95250 h 95250"/>
              <a:gd name="connsiteX2" fmla="*/ 793750 w 793750"/>
              <a:gd name="connsiteY2" fmla="*/ 95250 h 95250"/>
              <a:gd name="connsiteX3" fmla="*/ 793750 w 793750"/>
              <a:gd name="connsiteY3" fmla="*/ 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750" h="95250">
                <a:moveTo>
                  <a:pt x="0" y="6350"/>
                </a:moveTo>
                <a:lnTo>
                  <a:pt x="0" y="95250"/>
                </a:lnTo>
                <a:lnTo>
                  <a:pt x="793750" y="95250"/>
                </a:lnTo>
                <a:lnTo>
                  <a:pt x="793750" y="0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4161450" y="1044759"/>
            <a:ext cx="1069200" cy="65456"/>
          </a:xfrm>
          <a:custGeom>
            <a:avLst/>
            <a:gdLst>
              <a:gd name="connsiteX0" fmla="*/ 0 w 793750"/>
              <a:gd name="connsiteY0" fmla="*/ 6350 h 95250"/>
              <a:gd name="connsiteX1" fmla="*/ 0 w 793750"/>
              <a:gd name="connsiteY1" fmla="*/ 95250 h 95250"/>
              <a:gd name="connsiteX2" fmla="*/ 793750 w 793750"/>
              <a:gd name="connsiteY2" fmla="*/ 95250 h 95250"/>
              <a:gd name="connsiteX3" fmla="*/ 793750 w 793750"/>
              <a:gd name="connsiteY3" fmla="*/ 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750" h="95250">
                <a:moveTo>
                  <a:pt x="0" y="6350"/>
                </a:moveTo>
                <a:lnTo>
                  <a:pt x="0" y="95250"/>
                </a:lnTo>
                <a:lnTo>
                  <a:pt x="793750" y="95250"/>
                </a:lnTo>
                <a:lnTo>
                  <a:pt x="793750" y="0"/>
                </a:ln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428808" y="3028700"/>
            <a:ext cx="72000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446937" y="5197195"/>
            <a:ext cx="15434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580144" y="5851245"/>
            <a:ext cx="205429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138809" y="5851245"/>
            <a:ext cx="15434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698663" y="2174595"/>
            <a:ext cx="95834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527463" y="2333345"/>
            <a:ext cx="95834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511463" y="4670145"/>
            <a:ext cx="95834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296869" y="2858999"/>
            <a:ext cx="8712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1103319" y="5963649"/>
            <a:ext cx="87122" cy="1188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460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/>
          <a:srcRect t="44935" b="-1"/>
          <a:stretch/>
        </p:blipFill>
        <p:spPr>
          <a:xfrm>
            <a:off x="8270865" y="825500"/>
            <a:ext cx="3920887" cy="293388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25500"/>
            <a:ext cx="4065612" cy="42327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65152"/>
          <a:stretch/>
        </p:blipFill>
        <p:spPr>
          <a:xfrm>
            <a:off x="-2518" y="5058297"/>
            <a:ext cx="4068131" cy="21426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55565"/>
          <a:stretch/>
        </p:blipFill>
        <p:spPr>
          <a:xfrm>
            <a:off x="4202734" y="4871535"/>
            <a:ext cx="3920887" cy="236746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565" y="3791719"/>
            <a:ext cx="3920887" cy="387316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/>
          <a:srcRect t="35431"/>
          <a:stretch/>
        </p:blipFill>
        <p:spPr>
          <a:xfrm>
            <a:off x="4129113" y="825500"/>
            <a:ext cx="4068131" cy="3969834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:2.1 </a:t>
            </a:r>
            <a:r>
              <a:rPr kumimoji="1" lang="ja-JP" altLang="en-US" sz="3200" dirty="0" smtClean="0"/>
              <a:t>ベクトルと線形方程式</a:t>
            </a:r>
            <a:endParaRPr kumimoji="1" lang="ja-JP" altLang="en-US" sz="3200" dirty="0"/>
          </a:p>
        </p:txBody>
      </p:sp>
      <p:sp>
        <p:nvSpPr>
          <p:cNvPr id="9" name="正方形/長方形 8"/>
          <p:cNvSpPr/>
          <p:nvPr/>
        </p:nvSpPr>
        <p:spPr>
          <a:xfrm>
            <a:off x="8900077" y="1348968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913173" y="219381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971549" y="6281738"/>
            <a:ext cx="936000" cy="12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504825" y="5414963"/>
            <a:ext cx="1119188" cy="1033462"/>
          </a:xfrm>
          <a:custGeom>
            <a:avLst/>
            <a:gdLst>
              <a:gd name="connsiteX0" fmla="*/ 214313 w 1119188"/>
              <a:gd name="connsiteY0" fmla="*/ 266700 h 1033462"/>
              <a:gd name="connsiteX1" fmla="*/ 0 w 1119188"/>
              <a:gd name="connsiteY1" fmla="*/ 1033462 h 1033462"/>
              <a:gd name="connsiteX2" fmla="*/ 1119188 w 1119188"/>
              <a:gd name="connsiteY2" fmla="*/ 261937 h 1033462"/>
              <a:gd name="connsiteX3" fmla="*/ 1081088 w 1119188"/>
              <a:gd name="connsiteY3" fmla="*/ 0 h 1033462"/>
              <a:gd name="connsiteX4" fmla="*/ 214313 w 1119188"/>
              <a:gd name="connsiteY4" fmla="*/ 266700 h 10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88" h="1033462">
                <a:moveTo>
                  <a:pt x="214313" y="266700"/>
                </a:moveTo>
                <a:lnTo>
                  <a:pt x="0" y="1033462"/>
                </a:lnTo>
                <a:lnTo>
                  <a:pt x="1119188" y="261937"/>
                </a:lnTo>
                <a:lnTo>
                  <a:pt x="1081088" y="0"/>
                </a:lnTo>
                <a:lnTo>
                  <a:pt x="214313" y="266700"/>
                </a:lnTo>
                <a:close/>
              </a:path>
            </a:pathLst>
          </a:cu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83812" y="5230019"/>
            <a:ext cx="756000" cy="126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9281" y="3486149"/>
            <a:ext cx="4032000" cy="432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281" y="3959326"/>
            <a:ext cx="4032000" cy="432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2495550" y="5305425"/>
            <a:ext cx="676275" cy="819150"/>
          </a:xfrm>
          <a:custGeom>
            <a:avLst/>
            <a:gdLst>
              <a:gd name="connsiteX0" fmla="*/ 242888 w 676275"/>
              <a:gd name="connsiteY0" fmla="*/ 0 h 819150"/>
              <a:gd name="connsiteX1" fmla="*/ 0 w 676275"/>
              <a:gd name="connsiteY1" fmla="*/ 633413 h 819150"/>
              <a:gd name="connsiteX2" fmla="*/ 452438 w 676275"/>
              <a:gd name="connsiteY2" fmla="*/ 819150 h 819150"/>
              <a:gd name="connsiteX3" fmla="*/ 676275 w 676275"/>
              <a:gd name="connsiteY3" fmla="*/ 200025 h 819150"/>
              <a:gd name="connsiteX4" fmla="*/ 242888 w 676275"/>
              <a:gd name="connsiteY4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" h="819150">
                <a:moveTo>
                  <a:pt x="242888" y="0"/>
                </a:moveTo>
                <a:lnTo>
                  <a:pt x="0" y="633413"/>
                </a:lnTo>
                <a:lnTo>
                  <a:pt x="452438" y="819150"/>
                </a:lnTo>
                <a:lnTo>
                  <a:pt x="676275" y="200025"/>
                </a:lnTo>
                <a:lnTo>
                  <a:pt x="242888" y="0"/>
                </a:lnTo>
                <a:close/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9281" y="4421359"/>
            <a:ext cx="4032000" cy="61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498360" y="6293914"/>
            <a:ext cx="1260000" cy="12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759681" y="881215"/>
            <a:ext cx="152169" cy="432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269268" y="881215"/>
            <a:ext cx="180000" cy="432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06686" y="883307"/>
            <a:ext cx="152169" cy="43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>
            <a:spLocks noChangeAspect="1"/>
          </p:cNvSpPr>
          <p:nvPr/>
        </p:nvSpPr>
        <p:spPr>
          <a:xfrm>
            <a:off x="6534381" y="1884515"/>
            <a:ext cx="121735" cy="3456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>
            <a:spLocks noChangeAspect="1"/>
          </p:cNvSpPr>
          <p:nvPr/>
        </p:nvSpPr>
        <p:spPr>
          <a:xfrm>
            <a:off x="6808388" y="2743698"/>
            <a:ext cx="144000" cy="3456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>
            <a:spLocks noChangeAspect="1"/>
          </p:cNvSpPr>
          <p:nvPr/>
        </p:nvSpPr>
        <p:spPr>
          <a:xfrm>
            <a:off x="6194927" y="2580239"/>
            <a:ext cx="121735" cy="3456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233838" y="881215"/>
            <a:ext cx="152169" cy="432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>
            <a:spLocks noChangeAspect="1"/>
          </p:cNvSpPr>
          <p:nvPr/>
        </p:nvSpPr>
        <p:spPr>
          <a:xfrm>
            <a:off x="5773194" y="2740339"/>
            <a:ext cx="121735" cy="3456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753331" y="4309763"/>
            <a:ext cx="152169" cy="432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269268" y="4309763"/>
            <a:ext cx="180000" cy="432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06686" y="4311855"/>
            <a:ext cx="152169" cy="43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233838" y="4309763"/>
            <a:ext cx="152169" cy="432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702771" y="5532320"/>
            <a:ext cx="123257" cy="432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869457" y="5532320"/>
            <a:ext cx="162000" cy="432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057618" y="5532320"/>
            <a:ext cx="123257" cy="43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009932" y="6748680"/>
            <a:ext cx="123257" cy="432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176618" y="6748680"/>
            <a:ext cx="162000" cy="432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364779" y="6748680"/>
            <a:ext cx="123257" cy="43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215187" y="2925839"/>
            <a:ext cx="123257" cy="432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381873" y="2925839"/>
            <a:ext cx="162000" cy="432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570034" y="2925839"/>
            <a:ext cx="123257" cy="43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0835193" y="3611135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147503" y="1035595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600075" y="5172075"/>
            <a:ext cx="1014413" cy="1323975"/>
          </a:xfrm>
          <a:custGeom>
            <a:avLst/>
            <a:gdLst>
              <a:gd name="connsiteX0" fmla="*/ 152400 w 1014413"/>
              <a:gd name="connsiteY0" fmla="*/ 247650 h 1323975"/>
              <a:gd name="connsiteX1" fmla="*/ 0 w 1014413"/>
              <a:gd name="connsiteY1" fmla="*/ 1323975 h 1323975"/>
              <a:gd name="connsiteX2" fmla="*/ 914400 w 1014413"/>
              <a:gd name="connsiteY2" fmla="*/ 785813 h 1323975"/>
              <a:gd name="connsiteX3" fmla="*/ 1014413 w 1014413"/>
              <a:gd name="connsiteY3" fmla="*/ 0 h 1323975"/>
              <a:gd name="connsiteX4" fmla="*/ 152400 w 1014413"/>
              <a:gd name="connsiteY4" fmla="*/ 247650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413" h="1323975">
                <a:moveTo>
                  <a:pt x="152400" y="247650"/>
                </a:moveTo>
                <a:lnTo>
                  <a:pt x="0" y="1323975"/>
                </a:lnTo>
                <a:lnTo>
                  <a:pt x="914400" y="785813"/>
                </a:lnTo>
                <a:lnTo>
                  <a:pt x="1014413" y="0"/>
                </a:lnTo>
                <a:lnTo>
                  <a:pt x="152400" y="24765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873183" y="4388395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289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150" cy="49125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2538"/>
            <a:ext cx="3883234" cy="238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:2.2 </a:t>
            </a:r>
            <a:r>
              <a:rPr kumimoji="1" lang="ja-JP" altLang="en-US" sz="3200" dirty="0" smtClean="0"/>
              <a:t>消去の考え方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581"/>
            <a:ext cx="3939808" cy="49267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44264"/>
          <a:stretch/>
        </p:blipFill>
        <p:spPr>
          <a:xfrm>
            <a:off x="0" y="5534731"/>
            <a:ext cx="3947767" cy="22757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838" y="2347592"/>
            <a:ext cx="3761206" cy="10843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1" b="27868"/>
          <a:stretch/>
        </p:blipFill>
        <p:spPr>
          <a:xfrm>
            <a:off x="4058254" y="3431972"/>
            <a:ext cx="3776375" cy="410230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123" y="2159462"/>
            <a:ext cx="3799448" cy="51596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t="88972"/>
          <a:stretch/>
        </p:blipFill>
        <p:spPr>
          <a:xfrm>
            <a:off x="7960659" y="1538582"/>
            <a:ext cx="3776376" cy="627180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784142" y="228926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466892" y="228926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727242" y="228926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568492" y="2289261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76242" y="244166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55642" y="244166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71442" y="378786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593892" y="359736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3"/>
          <a:srcRect t="57543"/>
          <a:stretch/>
        </p:blipFill>
        <p:spPr>
          <a:xfrm>
            <a:off x="3972558" y="582581"/>
            <a:ext cx="3947767" cy="173355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/>
          <a:srcRect t="72697" b="10539"/>
          <a:stretch/>
        </p:blipFill>
        <p:spPr>
          <a:xfrm>
            <a:off x="7950686" y="585211"/>
            <a:ext cx="3776375" cy="953371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2056311" y="5374248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65701" y="584574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716435" y="630294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065935" y="6595045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13335" y="676014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088035" y="676649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81585" y="615054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053235" y="615054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23085" y="645534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037235" y="6976045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07185" y="7668195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787035" y="816545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6152035" y="110757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380385" y="141872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745635" y="272047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199535" y="315227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7531255" y="3152274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619712" y="385617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030278" y="3429319"/>
            <a:ext cx="3852000" cy="361156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077546" y="4663983"/>
            <a:ext cx="3744735" cy="266158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077546" y="4951099"/>
            <a:ext cx="3744735" cy="41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249104" y="5532880"/>
            <a:ext cx="1646871" cy="1332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152036" y="5532880"/>
            <a:ext cx="1529878" cy="133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933078" y="551898"/>
            <a:ext cx="3852000" cy="435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992765" y="1571112"/>
            <a:ext cx="3744735" cy="266158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992765" y="1858227"/>
            <a:ext cx="3744735" cy="57416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140505" y="3310651"/>
            <a:ext cx="1646871" cy="1413748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978758" y="3310650"/>
            <a:ext cx="1641742" cy="141374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379432" y="344469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981412" y="452673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429212" y="4671511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347172" y="481629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316692" y="511347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591012" y="510585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714712" y="5105851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429212" y="481629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7214072" y="525063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530552" y="158541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614372" y="1730191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554745" y="2255187"/>
            <a:ext cx="309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x=2y+1</a:t>
            </a:r>
            <a:r>
              <a:rPr lang="ja-JP" altLang="en-US" sz="700" dirty="0" smtClean="0"/>
              <a:t>が成り立つ組み合わせなら何でも成り立つ．組合せは無数にある</a:t>
            </a:r>
            <a:r>
              <a:rPr lang="ja-JP" altLang="en-US" sz="700" dirty="0"/>
              <a:t>．</a:t>
            </a:r>
            <a:endParaRPr kumimoji="1" lang="ja-JP" altLang="en-US" sz="700" dirty="0"/>
          </a:p>
        </p:txBody>
      </p:sp>
      <p:sp>
        <p:nvSpPr>
          <p:cNvPr id="69" name="正方形/長方形 68"/>
          <p:cNvSpPr/>
          <p:nvPr/>
        </p:nvSpPr>
        <p:spPr>
          <a:xfrm>
            <a:off x="10888025" y="2310598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11103925" y="5161205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10018075" y="5647774"/>
            <a:ext cx="27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933813" y="6329605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775981" y="6770137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904566" y="6913011"/>
            <a:ext cx="18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8637729" y="7060649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933140" y="7208286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10040845" y="1034563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256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:2.2 </a:t>
            </a:r>
            <a:r>
              <a:rPr kumimoji="1" lang="ja-JP" altLang="en-US" sz="3200" dirty="0" smtClean="0"/>
              <a:t>消去の考え方</a:t>
            </a:r>
            <a:endParaRPr kumimoji="1" lang="ja-JP" altLang="en-US" sz="32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9904"/>
            <a:ext cx="4009863" cy="38494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t="399" b="11633"/>
          <a:stretch/>
        </p:blipFill>
        <p:spPr>
          <a:xfrm>
            <a:off x="12029" y="1071302"/>
            <a:ext cx="3985807" cy="527693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/>
          <a:srcRect b="26197"/>
          <a:stretch/>
        </p:blipFill>
        <p:spPr>
          <a:xfrm>
            <a:off x="4143538" y="1502435"/>
            <a:ext cx="4009863" cy="4445059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3"/>
          <a:srcRect t="89498" b="-1"/>
          <a:stretch/>
        </p:blipFill>
        <p:spPr>
          <a:xfrm>
            <a:off x="4143538" y="872377"/>
            <a:ext cx="3985807" cy="630058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1553416" y="564210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61812" y="2598871"/>
            <a:ext cx="28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274647" y="2598871"/>
            <a:ext cx="288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550872" y="2794135"/>
            <a:ext cx="288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38117" y="1481776"/>
            <a:ext cx="90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538117" y="1662754"/>
            <a:ext cx="900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38117" y="1838969"/>
            <a:ext cx="900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857337" y="2794135"/>
            <a:ext cx="28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255008" y="2794135"/>
            <a:ext cx="288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61812" y="3470409"/>
            <a:ext cx="28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356728" y="3470409"/>
            <a:ext cx="288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094917" y="4034839"/>
            <a:ext cx="612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094917" y="3887197"/>
            <a:ext cx="612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3689" y="4437194"/>
            <a:ext cx="270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481678" y="4439371"/>
            <a:ext cx="270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210652" y="5946917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920255" y="564210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3020267" y="564210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125039" y="564210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610000" y="2974107"/>
            <a:ext cx="306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422727" y="2974107"/>
            <a:ext cx="756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466475" y="297410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51022" y="3516042"/>
            <a:ext cx="108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211106" y="3668442"/>
            <a:ext cx="108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146194" y="3828526"/>
            <a:ext cx="108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7306278" y="3980926"/>
            <a:ext cx="108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813222" y="3526290"/>
            <a:ext cx="108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973306" y="3671006"/>
            <a:ext cx="108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050036" y="3655768"/>
            <a:ext cx="108000" cy="43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210120" y="3808168"/>
            <a:ext cx="108000" cy="28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815787" y="3660257"/>
            <a:ext cx="108000" cy="43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975871" y="3812657"/>
            <a:ext cx="108000" cy="28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143639" y="3965057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705755" y="3126507"/>
            <a:ext cx="756000" cy="108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749503" y="312650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906752" y="3126139"/>
            <a:ext cx="306000" cy="10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481443" y="434698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94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33901" cy="59245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4551"/>
            <a:ext cx="3949700" cy="193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1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769"/>
            <a:ext cx="3845145" cy="503103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527800"/>
            <a:ext cx="3897943" cy="1333500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:2.3 </a:t>
            </a:r>
            <a:r>
              <a:rPr kumimoji="1" lang="ja-JP" altLang="en-US" sz="3200" dirty="0" smtClean="0"/>
              <a:t>行列を使った消去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79904"/>
            <a:ext cx="3843153" cy="79825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/>
          <a:srcRect t="25953" b="-165"/>
          <a:stretch/>
        </p:blipFill>
        <p:spPr>
          <a:xfrm>
            <a:off x="3944795" y="679904"/>
            <a:ext cx="3897943" cy="40481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795" y="4688513"/>
            <a:ext cx="3937499" cy="339736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936" y="698466"/>
            <a:ext cx="4199716" cy="246305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3936" y="3161520"/>
            <a:ext cx="4208065" cy="422476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6074933" y="2417443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8005" y="729961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934061" y="3215299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077697" y="3215299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925184" y="768430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837543" y="347572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177271" y="1721386"/>
            <a:ext cx="152169" cy="432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363008" y="1721386"/>
            <a:ext cx="180000" cy="432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57526" y="1723478"/>
            <a:ext cx="152169" cy="43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218993" y="1721386"/>
            <a:ext cx="108000" cy="432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21427" y="3906501"/>
            <a:ext cx="152169" cy="432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147194" y="3906501"/>
            <a:ext cx="180000" cy="432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593172" y="3908593"/>
            <a:ext cx="152169" cy="43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005084" y="3906501"/>
            <a:ext cx="108000" cy="432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80407" y="4836226"/>
            <a:ext cx="275013" cy="13963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997376" y="7299619"/>
            <a:ext cx="81818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8296836" y="430859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296836" y="452195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758096" y="545159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1009556" y="545159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1245776" y="545159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61856" y="574877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575216" y="574877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0788576" y="574877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369806" y="6366725"/>
            <a:ext cx="152169" cy="43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533886" y="6111040"/>
            <a:ext cx="72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2659380" y="2156460"/>
            <a:ext cx="6766560" cy="4212000"/>
          </a:xfrm>
          <a:custGeom>
            <a:avLst/>
            <a:gdLst>
              <a:gd name="connsiteX0" fmla="*/ 0 w 6766560"/>
              <a:gd name="connsiteY0" fmla="*/ 0 h 4236720"/>
              <a:gd name="connsiteX1" fmla="*/ 0 w 6766560"/>
              <a:gd name="connsiteY1" fmla="*/ 68580 h 4236720"/>
              <a:gd name="connsiteX2" fmla="*/ 5288280 w 6766560"/>
              <a:gd name="connsiteY2" fmla="*/ 68580 h 4236720"/>
              <a:gd name="connsiteX3" fmla="*/ 5288280 w 6766560"/>
              <a:gd name="connsiteY3" fmla="*/ 4137660 h 4236720"/>
              <a:gd name="connsiteX4" fmla="*/ 6766560 w 6766560"/>
              <a:gd name="connsiteY4" fmla="*/ 4137660 h 4236720"/>
              <a:gd name="connsiteX5" fmla="*/ 6766560 w 6766560"/>
              <a:gd name="connsiteY5" fmla="*/ 4236720 h 423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66560" h="4236720">
                <a:moveTo>
                  <a:pt x="0" y="0"/>
                </a:moveTo>
                <a:lnTo>
                  <a:pt x="0" y="68580"/>
                </a:lnTo>
                <a:lnTo>
                  <a:pt x="5288280" y="68580"/>
                </a:lnTo>
                <a:lnTo>
                  <a:pt x="5288280" y="4137660"/>
                </a:lnTo>
                <a:lnTo>
                  <a:pt x="6766560" y="4137660"/>
                </a:lnTo>
                <a:lnTo>
                  <a:pt x="6766560" y="423672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579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1"/>
            <a:ext cx="4116320" cy="17314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8" y="2462989"/>
            <a:ext cx="4067316" cy="307907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783" y="731521"/>
            <a:ext cx="4067316" cy="28013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783" y="3553097"/>
            <a:ext cx="4067316" cy="1862145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4325" y="0"/>
            <a:ext cx="11039475" cy="679904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章 線形方程式の求解</a:t>
            </a:r>
            <a:r>
              <a:rPr kumimoji="1" lang="en-US" altLang="ja-JP" sz="3200" dirty="0" smtClean="0"/>
              <a:t>:2.3 </a:t>
            </a:r>
            <a:r>
              <a:rPr kumimoji="1" lang="ja-JP" altLang="en-US" sz="3200" dirty="0" smtClean="0"/>
              <a:t>行列を使った消去</a:t>
            </a:r>
            <a:endParaRPr kumimoji="1" lang="ja-JP" altLang="en-US" sz="3200" dirty="0"/>
          </a:p>
        </p:txBody>
      </p:sp>
      <p:sp>
        <p:nvSpPr>
          <p:cNvPr id="9" name="正方形/長方形 8"/>
          <p:cNvSpPr/>
          <p:nvPr/>
        </p:nvSpPr>
        <p:spPr>
          <a:xfrm>
            <a:off x="1259093" y="2126680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798202" y="4510481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25806" y="2141920"/>
            <a:ext cx="23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525806" y="2294320"/>
            <a:ext cx="23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61582" y="5402021"/>
            <a:ext cx="27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68323" y="2204920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59611" y="3064598"/>
            <a:ext cx="152169" cy="432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60588" y="3064598"/>
            <a:ext cx="180000" cy="432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100826" y="3064598"/>
            <a:ext cx="152169" cy="43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12709" y="3064598"/>
            <a:ext cx="152169" cy="432000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11132" y="3060948"/>
            <a:ext cx="152169" cy="432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912109" y="3060948"/>
            <a:ext cx="180000" cy="432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52347" y="3060948"/>
            <a:ext cx="152169" cy="43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356610" y="3060948"/>
            <a:ext cx="152169" cy="432000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963523" y="4978600"/>
            <a:ext cx="9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5557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252</Words>
  <Application>Microsoft Office PowerPoint</Application>
  <PresentationFormat>ワイド画面</PresentationFormat>
  <Paragraphs>31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第2章 線形方程式の求解</vt:lpstr>
      <vt:lpstr>第2章 線形方程式の求解:2.1 ベクトルと線形方程式</vt:lpstr>
      <vt:lpstr>第2章 線形方程式の求解:2.1 ベクトルと線形方程式</vt:lpstr>
      <vt:lpstr>PowerPoint プレゼンテーション</vt:lpstr>
      <vt:lpstr>第2章 線形方程式の求解:2.2 消去の考え方</vt:lpstr>
      <vt:lpstr>第2章 線形方程式の求解:2.2 消去の考え方</vt:lpstr>
      <vt:lpstr>PowerPoint プレゼンテーション</vt:lpstr>
      <vt:lpstr>第2章 線形方程式の求解:2.3 行列を使った消去</vt:lpstr>
      <vt:lpstr>第2章 線形方程式の求解:2.3 行列を使った消去</vt:lpstr>
      <vt:lpstr>PowerPoint プレゼンテーション</vt:lpstr>
      <vt:lpstr>第2章 線形方程式の求解:2.4 行列操作の規則</vt:lpstr>
      <vt:lpstr>第2章 線形方程式の求解:2.4 行列操作の規則</vt:lpstr>
      <vt:lpstr>PowerPoint プレゼンテーション</vt:lpstr>
      <vt:lpstr>第2章 線形方程式の求解:2.5 逆行列</vt:lpstr>
      <vt:lpstr>第2章 線形方程式の求解:2.5 逆行列</vt:lpstr>
      <vt:lpstr>PowerPoint プレゼンテーション</vt:lpstr>
      <vt:lpstr>第2章 線形方程式の求解:2.6 消去＝分解：A=LU</vt:lpstr>
      <vt:lpstr>PowerPoint プレゼンテーション</vt:lpstr>
      <vt:lpstr>第2章 線形方程式の求解:2.7 転置と置換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 賢</dc:creator>
  <cp:lastModifiedBy>morita</cp:lastModifiedBy>
  <cp:revision>1582</cp:revision>
  <dcterms:created xsi:type="dcterms:W3CDTF">2016-05-31T00:32:30Z</dcterms:created>
  <dcterms:modified xsi:type="dcterms:W3CDTF">2016-06-26T15:28:37Z</dcterms:modified>
</cp:coreProperties>
</file>